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8" r:id="rId4"/>
    <p:sldId id="257" r:id="rId5"/>
    <p:sldId id="269" r:id="rId6"/>
    <p:sldId id="258" r:id="rId7"/>
    <p:sldId id="259" r:id="rId8"/>
    <p:sldId id="260" r:id="rId9"/>
    <p:sldId id="262" r:id="rId10"/>
    <p:sldId id="265" r:id="rId11"/>
    <p:sldId id="266" r:id="rId12"/>
    <p:sldId id="271" r:id="rId13"/>
    <p:sldId id="267" r:id="rId14"/>
    <p:sldId id="272" r:id="rId15"/>
    <p:sldId id="263" r:id="rId16"/>
    <p:sldId id="264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86" autoAdjust="0"/>
  </p:normalViewPr>
  <p:slideViewPr>
    <p:cSldViewPr>
      <p:cViewPr>
        <p:scale>
          <a:sx n="94" d="100"/>
          <a:sy n="94" d="100"/>
        </p:scale>
        <p:origin x="-660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669959565337376"/>
          <c:y val="0.1157097030633818"/>
          <c:w val="0.6245655573464306"/>
          <c:h val="0.457237598125419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1-е полугодие21г.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Авиационные события</c:v>
                </c:pt>
                <c:pt idx="1">
                  <c:v>Обращения граждан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45-4C94-945D-785FDF58D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1-е полугодие22г.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Авиационные события</c:v>
                </c:pt>
                <c:pt idx="1">
                  <c:v>Обращения граждан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45-4C94-945D-785FDF58DA6E}"/>
            </c:ext>
          </c:extLst>
        </c:ser>
        <c:dLbls/>
        <c:shape val="box"/>
        <c:axId val="88327680"/>
        <c:axId val="88329216"/>
        <c:axId val="0"/>
      </c:bar3DChart>
      <c:catAx>
        <c:axId val="88327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8329216"/>
        <c:crosses val="autoZero"/>
        <c:auto val="1"/>
        <c:lblAlgn val="ctr"/>
        <c:lblOffset val="100"/>
      </c:catAx>
      <c:valAx>
        <c:axId val="88329216"/>
        <c:scaling>
          <c:orientation val="minMax"/>
        </c:scaling>
        <c:axPos val="l"/>
        <c:majorGridlines/>
        <c:numFmt formatCode="General" sourceLinked="1"/>
        <c:tickLblPos val="nextTo"/>
        <c:crossAx val="88327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baseline="0"/>
            </a:pPr>
            <a:r>
              <a:rPr lang="ru-RU" dirty="0"/>
              <a:t>Обращения </a:t>
            </a:r>
            <a:r>
              <a:rPr lang="ru-RU" dirty="0" smtClean="0"/>
              <a:t>граждан </a:t>
            </a:r>
            <a:r>
              <a:rPr lang="ru-RU" dirty="0"/>
              <a:t>за 2021г</a:t>
            </a:r>
            <a:r>
              <a:rPr lang="ru-RU" dirty="0" smtClean="0"/>
              <a:t>.</a:t>
            </a:r>
          </a:p>
          <a:p>
            <a:pPr>
              <a:defRPr sz="1600" baseline="0"/>
            </a:pPr>
            <a:r>
              <a:rPr lang="ru-RU" dirty="0" smtClean="0"/>
              <a:t> и</a:t>
            </a:r>
            <a:r>
              <a:rPr lang="ru-RU" baseline="0" dirty="0" smtClean="0"/>
              <a:t> 1 полугодие 2022г.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196622800507323E-2"/>
          <c:y val="0.23670666961322803"/>
          <c:w val="0.7094437873823296"/>
          <c:h val="0.63272303375103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граждан за 2021г. И 1 полугодие 2022 года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18</c:v>
                </c:pt>
                <c:pt idx="2">
                  <c:v>9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DA-4E8A-939E-DA129DF6CC65}"/>
            </c:ext>
          </c:extLst>
        </c:ser>
        <c:dLbls/>
      </c:pie3DChart>
      <c:spPr>
        <a:effectLst>
          <a:softEdge rad="127000"/>
        </a:effectLst>
      </c:spPr>
    </c:plotArea>
    <c:legend>
      <c:legendPos val="r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6CB5-D710-4EE3-9D7F-55F08CFCB1C5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B52BE-28E4-4C64-9222-F77E349E7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21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52BE-28E4-4C64-9222-F77E349E7EF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92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CC98-2872-49A0-9AC0-A02C13A255AF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8B3B-3CF9-4054-9367-C59793AD5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lis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mailto:ugan63@rostransnadzor.gov.ru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lis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mailto:ugan63@rostransnadzor.gov.ru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gan63@rostransnadzor.gov.ru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ПРИВОЛЖСКОМУ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</a:t>
            </a:r>
            <a:r>
              <a:rPr lang="ru-RU" sz="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600076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надзора за аэропортовой деятельностью и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организацией воздушных перевозок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2285992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Итоги работы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УГАН НОТБ ПФО </a:t>
            </a:r>
            <a:r>
              <a:rPr lang="ru-RU" sz="32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 направлению: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«Аэропортовая деятельность и организация воздушных перевозок»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  2021г. и 1 полугодие 2022г.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 ОНАД ОВП УГАН НОТБ ПФО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 2021 года и в 1-ом полугодии 2022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428868"/>
            <a:ext cx="55007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реализации мероприятий по орнитологическому обеспечению полетов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3645024"/>
            <a:ext cx="4429156" cy="221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 ходе проводимых проверок Управлением было установлено, что не у всех операторов аэродромов, выполняющих функцию по орнитологическому обеспечению полетов, имеется актуальное эколого-орнитологическое обследование аэродрома и района аэродрома или не в полном объеме выполнены мероприятия в соответствии с имеющимся Заключением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4286256"/>
            <a:ext cx="114300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avatars.mds.yandex.net/get-zen_doc/96506/pub_5b5ff6059c6ae100a9a285e3_5b5ff617d908d200a9e1ec2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71744"/>
            <a:ext cx="1179464" cy="7858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80" name="Picture 4" descr="https://airportus.ru/uploaded/ad/ea/b5/ccb51bf1cc12a9c462d124fc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000240"/>
            <a:ext cx="1381836" cy="921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2" name="Picture 6" descr="https://cdn1.img.sputniknews-uz.com/images/961/26/9612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3071810"/>
            <a:ext cx="1243071" cy="82788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4" name="Picture 8" descr="http://www.ugrapro.ru/wp-content/uploads/2019/08/samol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500438"/>
            <a:ext cx="1635122" cy="10219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86" name="Picture 10" descr="https://www.securitymedia.ru/pic/news/birdstrike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4143380"/>
            <a:ext cx="1396200" cy="93312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7975" y="6000768"/>
            <a:ext cx="8550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ОНАД  ОВП УГАН НОТБ ПФО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 2021 году и в 1-ом полугодии 2022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276872"/>
            <a:ext cx="550072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обращений граждан по вопросам воздушных перевозок пассажиров и функционирования объектов инфраструктуры воздушного транспорта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2180" y="3252852"/>
            <a:ext cx="6098986" cy="240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Основные вопросы в обращениях: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Невозврат провозной платы  за неиспользованную перевозку, тарифы за билеты и услуги;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 предоставление услуг пассажирам при задержке вылета рейса;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Не информировании пассажиров о задержке, отмене рейса;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 процедурам регистрации на рейс;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По режиму работы аэропорта;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Законность размещения и выполнения полетов с посадочной площадки;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Использование объектов недвижимости и осуществление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Размещение визуальных средств.</a:t>
            </a:r>
            <a:endParaRPr lang="ru-RU" sz="1400" dirty="0"/>
          </a:p>
          <a:p>
            <a:endParaRPr lang="ru-RU" sz="1400" dirty="0" smtClean="0"/>
          </a:p>
          <a:p>
            <a:pPr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1406" y="3968924"/>
            <a:ext cx="1000132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AutoShape 2" descr="https://r44.fssp.gov.ru/files/44/r44_gallery/2014/2014.10.06_rabota_otdela_dokumentacionnogo_obespechenija_i_raboty_s_obrashhenijami_grazhdan/04_no_i_celyjj_vorokh_bumag_20141050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data.nalog.ru/cdn/image/198818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364" y="2205116"/>
            <a:ext cx="1571604" cy="10477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3558" name="Picture 6" descr="https://priazovstep.ru/wp-content/uploads/2020/08/539702w_1533016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096" y="2807909"/>
            <a:ext cx="1649773" cy="10993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3560" name="Picture 8" descr="https://newsbash.ru/uploads/posts/2019-10/1570473438_obraschen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7453" y="3584091"/>
            <a:ext cx="1393601" cy="102350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3562" name="Picture 10" descr="https://pusch.stepnoe-adm.ru/upload/iblock/5d7/5d70b149f724da1471419273f0d7383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4254" y="4345513"/>
            <a:ext cx="1422615" cy="10677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5994132"/>
            <a:ext cx="8423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500174"/>
            <a:ext cx="8572560" cy="560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Анализ обращений граждан по вопросам воздушных перевозок и функционирования объектов инфраструктуры воздушного транспорта за 2021 год и 1–е полугодие 2022 года</a:t>
            </a:r>
            <a:endParaRPr lang="ru-RU" sz="1600" dirty="0"/>
          </a:p>
        </p:txBody>
      </p:sp>
      <p:sp>
        <p:nvSpPr>
          <p:cNvPr id="23554" name="AutoShape 2" descr="https://r44.fssp.gov.ru/files/44/r44_gallery/2014/2014.10.06_rabota_otdela_dokumentacionnogo_obespechenija_i_raboty_s_obrashhenijami_grazhdan/04_no_i_celyjj_vorokh_bumag_20141050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4839546"/>
              </p:ext>
            </p:extLst>
          </p:nvPr>
        </p:nvGraphicFramePr>
        <p:xfrm>
          <a:off x="357159" y="2474561"/>
          <a:ext cx="4786347" cy="34747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41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09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35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обращения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обращений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Невозврат провозной платы  за неиспользованную перевозку: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Задержка, отмена рейса, регистрация пассажиров: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Тарифы за перевозку, функционирование аэропортовой инфраструктуры: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Законность размещения и выполнения полетов с посадочной площадки: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35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Использование объектов недвижимости и осуществления деятельности, размещение</a:t>
                      </a:r>
                      <a:r>
                        <a:rPr lang="ru-RU" sz="1200" baseline="0" dirty="0" smtClean="0"/>
                        <a:t> визуальных средств: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: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Стрелка вниз 23"/>
          <p:cNvSpPr/>
          <p:nvPr/>
        </p:nvSpPr>
        <p:spPr>
          <a:xfrm>
            <a:off x="1979712" y="2112549"/>
            <a:ext cx="10001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2849546550"/>
              </p:ext>
            </p:extLst>
          </p:nvPr>
        </p:nvGraphicFramePr>
        <p:xfrm>
          <a:off x="5143880" y="2348880"/>
          <a:ext cx="378621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6000768"/>
            <a:ext cx="8534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ОНАД ОВП УГАН НОТБ ПФО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2021 году и в 1-ом полугодии 2022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285992"/>
            <a:ext cx="821537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Анализ реализации операторами аэродромов мероприятий на объектах инфраструктуры аэродромов в части обеспечения контроля за процедурами безопасного обращения с опасными материалами на аэродроме и их хранения, включая контроль за обращением с отработанными ПОЖ, удаления их с территории взлетно-посадочных полос, медицинскими, радиоактивными, канализационными, твердыми коммунальными отходами, образующимися в результате деятельности на воздушных судах и на объектах инфраструктуры аэропорта (организации на аэродроме специальных зон, предназначенных для хранения опасных материалов, в частности, отходов I-IV классов опасности, установленных методах доставки, хранения и обработки указанных опасных материалов, а также их утилизации). </a:t>
            </a:r>
          </a:p>
          <a:p>
            <a:pPr algn="ctr"/>
            <a:r>
              <a:rPr lang="ru-RU" sz="1600" dirty="0" smtClean="0"/>
              <a:t>(ст. 8.2 КоАП РФ)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 ОНАД ОВП УГАН НОТБ ПФО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1-ом полугодии 2022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285992"/>
            <a:ext cx="839301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Проведение профилактических мероприятий, контрольных мероприятий без взаимодействия с контролируемым лицом и специального режима контроля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4071942"/>
            <a:ext cx="589268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Мониторинг и постоянный рейд: 0/93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3000372"/>
            <a:ext cx="58926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Консультирование и информирование: 54/2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802" y="3500438"/>
            <a:ext cx="589268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Объявление предостережения и профилактический визит: 26/0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4643446"/>
            <a:ext cx="589268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err="1" smtClean="0"/>
              <a:t>Самообследование</a:t>
            </a:r>
            <a:r>
              <a:rPr lang="ru-RU" dirty="0" smtClean="0"/>
              <a:t>: </a:t>
            </a:r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2" y="5214950"/>
            <a:ext cx="589268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Наблюдение и выездное обследование: 0/0</a:t>
            </a:r>
            <a:endParaRPr lang="ru-RU" sz="1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71207" y="3500438"/>
            <a:ext cx="2143140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проблемные вопросы в сфере наземного обеспечения полетов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81038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Отсутствие на сегодняшний день нормативной базы, устанавливающей требования к оператору аэропорта и аэропортовым видам деятельности (СОП, СНО);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Отсутствие нормативной базы по организации движения спецтранспорта на аэродроме;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Отсутствие нормативной базы по организации обслуживания спецтранспорта;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Отсутствие требований к укомплектованности (численности) персонала оператора аэродрома ГА;</a:t>
            </a: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 Отсутствие требований, предъявляемых к эксплуатационным процедурам по </a:t>
            </a:r>
            <a:r>
              <a:rPr lang="ru-RU" sz="1600" b="1" smtClean="0">
                <a:solidFill>
                  <a:srgbClr val="002060"/>
                </a:solidFill>
              </a:rPr>
              <a:t>содержанию аэродромов ГА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967335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ПРИВОЛЖСКОМУ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600076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надзора за аэропортовой деятельностью и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организацией воздушных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перевозок 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УГАН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НОТБ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57161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Итоги контрольно-надзорных мероприятий отдела надзора за аэропортовой деятельностью и организацией воздушных перевозок (ОНАД ОВП) УГАН НОТБ ПФО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</a:rPr>
              <a:t>а  2021 года и </a:t>
            </a:r>
            <a:r>
              <a:rPr lang="ru-RU" sz="1600" b="1" smtClean="0">
                <a:solidFill>
                  <a:srgbClr val="002060"/>
                </a:solidFill>
              </a:rPr>
              <a:t>1-ое полугодие 2022 </a:t>
            </a:r>
            <a:r>
              <a:rPr lang="ru-RU" sz="1600" b="1" dirty="0" smtClean="0">
                <a:solidFill>
                  <a:srgbClr val="002060"/>
                </a:solidFill>
              </a:rPr>
              <a:t>года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2428660" cy="1193094"/>
          </a:xfrm>
          <a:prstGeom prst="rect">
            <a:avLst/>
          </a:prstGeom>
          <a:ln>
            <a:headEnd/>
            <a:tailEnd/>
          </a:ln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8" name="Picture 4" descr="https://avatars.mds.yandex.net/get-zen_doc/1711960/pub_5cdb16a89885ae00b3457f61_5cdb1857dc10c300b339d63d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85926"/>
            <a:ext cx="1928826" cy="1205517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056732"/>
              </p:ext>
            </p:extLst>
          </p:nvPr>
        </p:nvGraphicFramePr>
        <p:xfrm>
          <a:off x="357162" y="2928934"/>
          <a:ext cx="8429680" cy="23368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053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37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 проведенных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плановых проверок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проведенных внеплановых проверок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выданных предписаний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выявленных</a:t>
                      </a:r>
                      <a:r>
                        <a:rPr lang="ru-RU" sz="1000" baseline="0" dirty="0" smtClean="0"/>
                        <a:t> нарушений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</a:t>
                      </a:r>
                      <a:r>
                        <a:rPr lang="ru-RU" sz="1000" baseline="0" dirty="0" smtClean="0"/>
                        <a:t> составленных протоколов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</a:t>
                      </a:r>
                      <a:r>
                        <a:rPr lang="ru-RU" sz="1000" baseline="0" dirty="0" smtClean="0"/>
                        <a:t> вынесенных постановлений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принятых к контролю  авиационных событий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рассмотренных обращений граждан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</a:t>
                      </a:r>
                      <a:r>
                        <a:rPr lang="ru-RU" sz="1800" baseline="0" dirty="0" smtClean="0"/>
                        <a:t>  2021 год </a:t>
                      </a:r>
                      <a:r>
                        <a:rPr lang="ru-RU" sz="1800" dirty="0" smtClean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</a:t>
                      </a:r>
                      <a:r>
                        <a:rPr lang="ru-RU" sz="1800" baseline="0" dirty="0" smtClean="0"/>
                        <a:t> 1-ое полугодие 2022 года </a:t>
                      </a:r>
                      <a:r>
                        <a:rPr lang="ru-RU" sz="1800" dirty="0" smtClean="0"/>
                        <a:t>: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ПРИВОЛЖСКОМУ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600076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надзора за аэропортовой деятельностью и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организацией воздушных перевозок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157161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Сравнение количества принятых к контролю авиационных событий и обращений граждан отдела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(ОНАД ОВП) УГАН НОТБ ПФО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  1-ое полугодие 2022 года с аналогичным периодом 2021года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5866702"/>
              </p:ext>
            </p:extLst>
          </p:nvPr>
        </p:nvGraphicFramePr>
        <p:xfrm>
          <a:off x="428596" y="3143248"/>
          <a:ext cx="2928958" cy="2032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464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4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принятых к контролю  авиационных событий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Количество рассмотренных обращений граждан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</a:t>
                      </a:r>
                      <a:r>
                        <a:rPr lang="ru-RU" sz="1800" baseline="0" dirty="0" smtClean="0"/>
                        <a:t>  1-е полугодие 2021 года</a:t>
                      </a:r>
                      <a:r>
                        <a:rPr lang="ru-RU" sz="1800" dirty="0" smtClean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</a:t>
                      </a:r>
                      <a:r>
                        <a:rPr lang="ru-RU" sz="1800" baseline="0" dirty="0" smtClean="0"/>
                        <a:t> 1-е полугодие 2022 года</a:t>
                      </a:r>
                      <a:r>
                        <a:rPr lang="ru-RU" sz="1800" dirty="0" smtClean="0"/>
                        <a:t>: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746754087"/>
              </p:ext>
            </p:extLst>
          </p:nvPr>
        </p:nvGraphicFramePr>
        <p:xfrm>
          <a:off x="3500430" y="2681536"/>
          <a:ext cx="535785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Рисунок 22" descr="https://borshmedia.ru/wp-content/uploads/2021/06/%D1%81%D1%82%D0%B0%D1%82%D0%B8%D1%81%D1%82%D0%B8%D0%BA%D0%B01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3116"/>
            <a:ext cx="171451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4" name="Рисунок 23" descr="https://saratov.gov.ru/upload/iblock/ad6/Rejting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071678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ПРИВОЛЖСКОМУ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надзора за аэропортовой деятельностью и организацией воздушных перевозок </a:t>
            </a: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57161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типичные нарушения, выявленные УГАН НОТБ ПФО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762466"/>
              </p:ext>
            </p:extLst>
          </p:nvPr>
        </p:nvGraphicFramePr>
        <p:xfrm>
          <a:off x="357158" y="1916832"/>
          <a:ext cx="8501122" cy="32403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501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38277">
                <a:tc>
                  <a:txBody>
                    <a:bodyPr/>
                    <a:lstStyle/>
                    <a:p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искусственных покрытий летного поля</a:t>
                      </a:r>
                      <a:endParaRPr lang="ru-RU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208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дневной маркировки искусственных покрытий летного пол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 descr="\\Zelenin_OP\Obchay_ONAD\ПРОВЕРКИ\2022г - Проверки\МАШ (внеплановая 02.02.2022-15.02.2022)\МАШ\Фото маркировки Шереметьево 3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632" y="3692454"/>
            <a:ext cx="1683647" cy="13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\\Zelenin_OP\Obchay_ONAD\ПРОВЕРКИ\2022г - Проверки\МАШ (внеплановая 02.02.2022-15.02.2022)\МАШ\Фото маркировки Шереметьево 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7469" y="3669590"/>
            <a:ext cx="1787164" cy="13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 descr="\\Zelenin_OP\Obchay_ONAD\ПРОВЕРКИ\2022г - Проверки\Белгород внеплановая 25.01.2022\фото\IMG_20220125_145917_resized_20220202_0715492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4537" y="3656450"/>
            <a:ext cx="2132932" cy="13435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\\Zelenin_OP\Obchay_ONAD\ПРОВЕРКИ\2022г - Проверки\Внуково (плановая 18.01.-31.01.2022г.)\Фото аэродромная служба\IMG_20220118_130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628629"/>
            <a:ext cx="2571032" cy="13698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\\Zelenin_OP\Obchay_ONAD\ПРОВЕРКИ\2022г - Проверки\Домодедово Эрфилд 01.03.2022-15.03.2022\Итоги проверки\фото\03-03-2022_10-54-38\IMG_20220301_123701_resized_20220303_1053444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1003" y="2060848"/>
            <a:ext cx="2033865" cy="12961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\\Zelenin_OP\Obchay_ONAD\ПРОВЕРКИ\2022г - Проверки\Домодедово Эрфилд 01.03.2022-15.03.2022\Итоги проверки\фото\03-03-2022_10-54-38\IMG_20220301_123718_resized_20220303_1053429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060848"/>
            <a:ext cx="2306915" cy="12961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Z:\ПОСТОЯННЫЙ РЕЙД\2022\Оренбург 18-22.04.22\фото\выбоина 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5764"/>
            <a:ext cx="2016224" cy="11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Облако ОНАД ОВП\ПОСТОЯННЫЙ РЕЙД\2022\Оренбург 18-22.04.22\фото\выбоина 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5764"/>
            <a:ext cx="1872208" cy="11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30324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ПРИВОЛЖСКОМУ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57161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типичные нарушения, выявленные УГАН НОТБ ПФО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139350"/>
              </p:ext>
            </p:extLst>
          </p:nvPr>
        </p:nvGraphicFramePr>
        <p:xfrm>
          <a:off x="357158" y="1928801"/>
          <a:ext cx="8572560" cy="290071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572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Нарушения, связанные с актуализаций руководств по аэродрому в связи с произошедшими изменениями условий деятельности оператора аэродрома или условий эксплуатации аэродрома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(пункт 59 ФАП-286)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4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Нарушения,</a:t>
                      </a:r>
                      <a:r>
                        <a:rPr lang="ru-RU" sz="1400" baseline="0" dirty="0" smtClean="0"/>
                        <a:t> связанные с несоблюдением персоналом оператора аэродрома  положений Руководства по аэродрому (пункт 59 ФАП-286)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75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аэродрома гражданской авиации при его не соответствии требованиям ФАП-262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(часть 2 статьи 49 Воздушного кодекса)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64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соблюдение введенных на аэродроме ограничений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массе и/или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суммарной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интенсивности движения воздушных судов (пункты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2.31 – 2.34 ФАП-262)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или не укомплектованность аварийных и эксплуатационных комплектов ЗИП для систем светосигнального оборудования  (пункт 48 ФАП-286)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4282" y="6000768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57161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 ОНАД ОВП УГАН НОТБ ПФО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 2021 году и 1-ом полугодии 2022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285992"/>
            <a:ext cx="57150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Государственный контроль (надзор) за обеспечением операторами аэродромов комплекса мероприятий по поддержанию летного поля и рабочей площади аэродрома в постоянной эксплуатационной готовности </a:t>
            </a:r>
            <a:endParaRPr lang="ru-RU" dirty="0"/>
          </a:p>
        </p:txBody>
      </p:sp>
      <p:pic>
        <p:nvPicPr>
          <p:cNvPr id="7170" name="Picture 2" descr="https://deswal.ru/aviation/1600-1200/0000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857496"/>
            <a:ext cx="1500198" cy="112514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https://avatars.mds.yandex.net/get-zen_doc/1911692/pub_5dc184935ba2b500ae0cc8c3_5dc18523c05c7100ae7dae2c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214554"/>
            <a:ext cx="1501665" cy="10001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4" name="Picture 6" descr="https://stihi.ru/pics/2016/01/17/54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928934"/>
            <a:ext cx="1015982" cy="15239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071538" y="3857628"/>
            <a:ext cx="53578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 аэродромов имеют отступления от требований ФАП-262 и на них введены компенсирующие эквивалентные меры по обеспечению безопасности полетов 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786322"/>
            <a:ext cx="53578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 15 аэродромах введены ограничения по интенсивности движения ВС </a:t>
            </a:r>
            <a:endParaRPr lang="ru-RU" sz="16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14282" y="3714752"/>
            <a:ext cx="714380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14282" y="4786322"/>
            <a:ext cx="78581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http://photos.wikimapia.org/p/00/04/45/29/74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357694"/>
            <a:ext cx="1634556" cy="107157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57161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 ОНАД ОВП УГАН НОТБ ПФО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 2021 </a:t>
            </a:r>
            <a:r>
              <a:rPr lang="ru-RU" b="1" dirty="0">
                <a:solidFill>
                  <a:srgbClr val="002060"/>
                </a:solidFill>
              </a:rPr>
              <a:t>году и </a:t>
            </a:r>
            <a:r>
              <a:rPr lang="ru-RU" b="1" dirty="0" smtClean="0">
                <a:solidFill>
                  <a:srgbClr val="002060"/>
                </a:solidFill>
              </a:rPr>
              <a:t>в 1-ом </a:t>
            </a:r>
            <a:r>
              <a:rPr lang="ru-RU" b="1" dirty="0">
                <a:solidFill>
                  <a:srgbClr val="002060"/>
                </a:solidFill>
              </a:rPr>
              <a:t>полугодии 2022 года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428868"/>
            <a:ext cx="55007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специального режима государственного контроля (надзора) – постоянный рейд</a:t>
            </a:r>
            <a:endParaRPr lang="ru-RU" dirty="0"/>
          </a:p>
        </p:txBody>
      </p:sp>
      <p:pic>
        <p:nvPicPr>
          <p:cNvPr id="5122" name="Picture 2" descr="https://pbs.twimg.com/media/DP86wK8XcAIxebn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0989" y="2357430"/>
            <a:ext cx="1511639" cy="10001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8" name="Picture 8" descr="https://www.avsim.su/forum/uploads/monthly_02_2017/post-31388-0-15244800-14860445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2714620"/>
            <a:ext cx="1238259" cy="10715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34" name="Picture 14" descr="https://img-fotki.yandex.ru/get/4134/30348152.14b/0_6a253_e07eb654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357562"/>
            <a:ext cx="1390723" cy="9286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36" name="Picture 16" descr="https://aerodorstroy.ru/img/news/2017120603-s.jpg?ver=15125504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071942"/>
            <a:ext cx="1643042" cy="12322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785918" y="3571876"/>
            <a:ext cx="42862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исполнения операторами аэродромов положений Руководства по аэродрому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714348" y="4000504"/>
            <a:ext cx="1000132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5720" y="600076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 ОНАД ОВП УГАН НОТБ ПФО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 2021 году и в 1-ом полугодии 2022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428868"/>
            <a:ext cx="55007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авиационных событий, связанных с повреждением воздушных судов на земле</a:t>
            </a:r>
            <a:endParaRPr lang="ru-RU" dirty="0"/>
          </a:p>
        </p:txBody>
      </p:sp>
      <p:pic>
        <p:nvPicPr>
          <p:cNvPr id="4098" name="Picture 2" descr="https://baaa-acro.com/sites/default/files/crash/images/ES-SA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85992"/>
            <a:ext cx="1551932" cy="11655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https://www.avianews.com/wp-content/uploads/2019/11/ba_a319_kb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928934"/>
            <a:ext cx="1524011" cy="11430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http://bigsasisa.org/uploads/posts/1139961246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643314"/>
            <a:ext cx="1333509" cy="10001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4" name="Picture 8" descr="https://psyfiles.ru/wp-content/uploads/e/2/d/e2daf4fb647222778e17c0c0b350711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572008"/>
            <a:ext cx="1651011" cy="9286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14480" y="3929066"/>
            <a:ext cx="435771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1-е полугодие текущего года авиационных событий, связанных с повреждением воздушных судов на земле, </a:t>
            </a:r>
            <a:r>
              <a:rPr lang="ru-RU" b="1" dirty="0" smtClean="0">
                <a:solidFill>
                  <a:schemeClr val="tx1"/>
                </a:solidFill>
              </a:rPr>
              <a:t>которые привели к отстранению ВС от эксплуатации</a:t>
            </a:r>
            <a:r>
              <a:rPr lang="ru-RU" dirty="0" smtClean="0"/>
              <a:t>, не было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00034" y="4286256"/>
            <a:ext cx="1143008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8429684" cy="1643074"/>
          </a:xfrm>
        </p:spPr>
        <p:txBody>
          <a:bodyPr>
            <a:normAutofit/>
          </a:bodyPr>
          <a:lstStyle/>
          <a:p>
            <a:pPr algn="l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428736"/>
            <a:ext cx="91440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857892"/>
            <a:ext cx="9144000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1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СЛУЖБА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(РОСТРАНСНАДЗОР)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ГОСУДАРСТВЕННОГО АВИАЦИОННОГО НАДЗОРА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НАДЗОРА ЗА ОБЕСПЕЧЕНИЕМ ТРАНСПОРТНОЙ БЕЗОПАСНОСТИ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ПРИВОЛЖСКОМУ ФЕДЕРАЛЬНОМУ ОКРУГУ</a:t>
            </a:r>
            <a:r>
              <a:rPr lang="ru-RU" sz="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ФЕДЕРАЛЬНОЙ СЛУЖБЫ ПО НАДЗОРУ В СФЕРЕ ТРАНСПОРТА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(УГАН НОТБ ПФО РОСТРАНСНАДЗОРА)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0070" y="97584"/>
            <a:ext cx="571504" cy="6167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600076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Отдел надзора за аэропортовой деятельностью и организацией воздушных перевозок </a:t>
            </a:r>
          </a:p>
          <a:p>
            <a:pPr algn="ctr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УГАН НОТБ ПФО </a:t>
            </a:r>
            <a:r>
              <a:rPr lang="ru-RU" sz="800" b="1" dirty="0" err="1">
                <a:latin typeface="Times New Roman" pitchFamily="18" charset="0"/>
                <a:cs typeface="Times New Roman" pitchFamily="18" charset="0"/>
              </a:rPr>
              <a:t>Ространснадзора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Тел. (846) 332-00-53; Е-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ugan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63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@rostransnadzor.gov</a:t>
            </a:r>
            <a:r>
              <a: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en-US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деятельности  ОНАД ОВП УГАН НОТБ ПФО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Ространснадзора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 2021 году и в 1-ом полугодии 2022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428868"/>
            <a:ext cx="550072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 исполнения плана мероприятий, реализуемых для </a:t>
            </a:r>
            <a:r>
              <a:rPr lang="ru-RU" b="1" dirty="0" smtClean="0"/>
              <a:t>достижения запланированных значений показателей </a:t>
            </a:r>
            <a:r>
              <a:rPr lang="ru-RU" dirty="0" smtClean="0"/>
              <a:t>доступности для инвалидов объектов и услуг в сфере воздушного транспорта утвержденных приказом Федерального агентства воздушного транспорта Р.Ф. от 20.11.2015г. № 759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1274" y="4500570"/>
            <a:ext cx="714380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Можно отметить, что план мероприятий «дорожная карта» по ПФО в целом исполнен: из 18 аэропортов (субъектов приказа № 759) , выполняющие пассажирские перевозки по </a:t>
            </a:r>
            <a:r>
              <a:rPr lang="ru-RU" dirty="0" err="1" smtClean="0"/>
              <a:t>рассписанию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практически все имеют 100% исполнение плана 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4643446"/>
            <a:ext cx="121444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tripwheelchair.com/wp-content/uploads/2019/12/5-borispol.-srazu-dva-soprovozhdajushhih-kopirov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85992"/>
            <a:ext cx="1558143" cy="10387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https://ic.pics.livejournal.com/a_moiseenko/26067797/81416/81416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643182"/>
            <a:ext cx="1282678" cy="8572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0" name="Picture 8" descr="https://cdn.iz.ru/sites/default/files/styles/900x506/public/article-2017-09/01_TASS_19279075.jpg?itok=nu3Nveb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429000"/>
            <a:ext cx="1270637" cy="714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2" name="Picture 10" descr="http://ozradio.ru/wp-content/uploads/2019/02/%D0%94%D0%BE%D1%81%D1%82%D1%83%D0%BF%D0%BD%D0%B0%D1%8F-%D1%81%D1%80%D0%B5%D0%B4%D0%B0-%D0%B4%D0%BB%D1%8F-%D0%B8%D0%BD%D0%B2%D0%B0%D0%BB%D0%B8%D0%B4%D0%BE%D0%B2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7040" y="3643314"/>
            <a:ext cx="1586063" cy="57150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1904</Words>
  <Application>Microsoft Office PowerPoint</Application>
  <PresentationFormat>Экран (4:3)</PresentationFormat>
  <Paragraphs>299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AD_OVP</dc:creator>
  <cp:lastModifiedBy>admin</cp:lastModifiedBy>
  <cp:revision>172</cp:revision>
  <cp:lastPrinted>2022-06-30T04:32:48Z</cp:lastPrinted>
  <dcterms:created xsi:type="dcterms:W3CDTF">2021-10-14T11:49:47Z</dcterms:created>
  <dcterms:modified xsi:type="dcterms:W3CDTF">2022-06-30T11:58:00Z</dcterms:modified>
</cp:coreProperties>
</file>